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72" r:id="rId15"/>
    <p:sldId id="273" r:id="rId16"/>
    <p:sldId id="276" r:id="rId17"/>
    <p:sldId id="277" r:id="rId18"/>
    <p:sldId id="274" r:id="rId19"/>
    <p:sldId id="275" r:id="rId20"/>
    <p:sldId id="269" r:id="rId21"/>
    <p:sldId id="27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17157-F112-4CCB-B758-8FB603E9E8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6CC03A2-8CAA-40CB-AE5F-1ADB2D749D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DAA01AF-EB25-45E5-B7D2-0E46F41D566F}"/>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5" name="Footer Placeholder 4">
            <a:extLst>
              <a:ext uri="{FF2B5EF4-FFF2-40B4-BE49-F238E27FC236}">
                <a16:creationId xmlns:a16="http://schemas.microsoft.com/office/drawing/2014/main" id="{AFEE22D2-98B0-44EC-B9D9-110EABB82D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21040B7-66EE-4937-AE0F-04D9CE12B1E1}"/>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2056672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39B90-7C13-4FAA-BAD8-28CFA8E551B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B7096F2-6F40-43C9-9E75-A3F78867544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B64E800-BFF2-4649-A949-CDDFA2AC76BA}"/>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5" name="Footer Placeholder 4">
            <a:extLst>
              <a:ext uri="{FF2B5EF4-FFF2-40B4-BE49-F238E27FC236}">
                <a16:creationId xmlns:a16="http://schemas.microsoft.com/office/drawing/2014/main" id="{331E0C5F-73F2-4F2F-B57A-0F52A122EB0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BA43FDF-4945-4643-BF8A-D8E2F5BC1FD2}"/>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193543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7B1AEA-8A82-4E62-9D60-EA11CB2ABE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67EEA77-6B8D-4505-BCFD-D8CE7D49988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D6A0DDD-3335-45DF-B92D-62AD8F147894}"/>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5" name="Footer Placeholder 4">
            <a:extLst>
              <a:ext uri="{FF2B5EF4-FFF2-40B4-BE49-F238E27FC236}">
                <a16:creationId xmlns:a16="http://schemas.microsoft.com/office/drawing/2014/main" id="{9DB498C7-A64B-487A-918B-7CDA635907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304EC5-5257-42B5-A244-2A8F006812A0}"/>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1569751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6F44A-E7FE-4380-A7FE-27880F05EAF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CC82A81-C4B3-441E-A588-831C4029903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C4CA640-7893-41FE-B255-64E6F6ABF458}"/>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5" name="Footer Placeholder 4">
            <a:extLst>
              <a:ext uri="{FF2B5EF4-FFF2-40B4-BE49-F238E27FC236}">
                <a16:creationId xmlns:a16="http://schemas.microsoft.com/office/drawing/2014/main" id="{3532B52D-5E85-403D-98B6-C8F58AD101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9B096E2-DB07-4633-9088-2D1A9C3853ED}"/>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1607271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2ABC1-F87C-40F9-AC56-1B2DB95270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5813866-8A65-48B8-B714-04F67EEF20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2D853BE-05B3-4AC9-A927-02D9FFE06548}"/>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5" name="Footer Placeholder 4">
            <a:extLst>
              <a:ext uri="{FF2B5EF4-FFF2-40B4-BE49-F238E27FC236}">
                <a16:creationId xmlns:a16="http://schemas.microsoft.com/office/drawing/2014/main" id="{1F5BB98D-141F-4C33-A19A-E5CD8932A24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990BE80-0966-43EB-A2A2-589B64BB5B90}"/>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256437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071A4-9740-45EC-A907-BFFE9A26F29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A77D8CA-8FDB-46C9-8D2F-38C1F99BA0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19E2F24-4AC4-4D3B-BDA5-E25F1643BA1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72335FB-784F-43C1-B985-68ABC9BA5FE6}"/>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6" name="Footer Placeholder 5">
            <a:extLst>
              <a:ext uri="{FF2B5EF4-FFF2-40B4-BE49-F238E27FC236}">
                <a16:creationId xmlns:a16="http://schemas.microsoft.com/office/drawing/2014/main" id="{E8C3EDB7-D1CB-4F36-94B1-8C189321765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190398D-3152-4C19-B9F1-4C4CB7CE4CA8}"/>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2181569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1A6E1-A520-4705-9440-8CA99571B93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EABB840-35B4-4679-8B03-A7702AF089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E01DE2B-2499-458B-ABB5-BA4C232AE11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94D630C-6582-4C5D-B318-5056C0CF0C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BDC7810-5DCA-44E5-A7C7-4281D5C6AB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6442740-FA64-4AC2-9FC0-E5E28548CF09}"/>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8" name="Footer Placeholder 7">
            <a:extLst>
              <a:ext uri="{FF2B5EF4-FFF2-40B4-BE49-F238E27FC236}">
                <a16:creationId xmlns:a16="http://schemas.microsoft.com/office/drawing/2014/main" id="{E82FD52E-0BCD-4493-BE42-19576268814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5DBB7DB-8973-4589-9818-D04B501B7C38}"/>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2891441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3E39F-EF2C-42A3-83E3-1ACF073B156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012864-E226-4D05-85D9-4F895277CA81}"/>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4" name="Footer Placeholder 3">
            <a:extLst>
              <a:ext uri="{FF2B5EF4-FFF2-40B4-BE49-F238E27FC236}">
                <a16:creationId xmlns:a16="http://schemas.microsoft.com/office/drawing/2014/main" id="{84472E8A-FD29-48BB-BCFA-58191660B29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2BEE6C9-12CD-4722-8046-94571D8A2E30}"/>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1694783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0799F7-6E65-4473-AC5D-133415A8EF43}"/>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3" name="Footer Placeholder 2">
            <a:extLst>
              <a:ext uri="{FF2B5EF4-FFF2-40B4-BE49-F238E27FC236}">
                <a16:creationId xmlns:a16="http://schemas.microsoft.com/office/drawing/2014/main" id="{FB27BD6A-AE32-42D2-95ED-6D37E45BBFD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A04F8CB-1016-422D-BC39-563934E8B813}"/>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83740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DF87-AC93-4F3D-8D69-BADB966348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2383767-4D20-41F2-B879-2E325B4948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5B88106-A47B-44A1-A758-DAAD24833A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A91EA0-A726-46A8-97EE-9692B0B2ACD7}"/>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6" name="Footer Placeholder 5">
            <a:extLst>
              <a:ext uri="{FF2B5EF4-FFF2-40B4-BE49-F238E27FC236}">
                <a16:creationId xmlns:a16="http://schemas.microsoft.com/office/drawing/2014/main" id="{A5C5D3BE-DDF7-4C6C-A443-5BF71CD107F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0CE48DA-C503-4565-BC16-8AD29825F23B}"/>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2040042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BAEF-742B-4950-9667-8155D76255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B8D6C62-9472-4D8B-8C82-D159882255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D738541-5669-4F44-90E7-EE262F101E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7C2821-18BF-4694-A0AB-CF397831CAA8}"/>
              </a:ext>
            </a:extLst>
          </p:cNvPr>
          <p:cNvSpPr>
            <a:spLocks noGrp="1"/>
          </p:cNvSpPr>
          <p:nvPr>
            <p:ph type="dt" sz="half" idx="10"/>
          </p:nvPr>
        </p:nvSpPr>
        <p:spPr/>
        <p:txBody>
          <a:bodyPr/>
          <a:lstStyle/>
          <a:p>
            <a:fld id="{C36CC98F-8137-496C-8B9A-E6DF0DC62DB0}" type="datetimeFigureOut">
              <a:rPr lang="en-IN" smtClean="0"/>
              <a:t>04-12-2020</a:t>
            </a:fld>
            <a:endParaRPr lang="en-IN"/>
          </a:p>
        </p:txBody>
      </p:sp>
      <p:sp>
        <p:nvSpPr>
          <p:cNvPr id="6" name="Footer Placeholder 5">
            <a:extLst>
              <a:ext uri="{FF2B5EF4-FFF2-40B4-BE49-F238E27FC236}">
                <a16:creationId xmlns:a16="http://schemas.microsoft.com/office/drawing/2014/main" id="{C2C03875-C0A9-4AAE-B0CC-B7377646396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85A33AA-7067-4DD3-86A5-3E959C05A958}"/>
              </a:ext>
            </a:extLst>
          </p:cNvPr>
          <p:cNvSpPr>
            <a:spLocks noGrp="1"/>
          </p:cNvSpPr>
          <p:nvPr>
            <p:ph type="sldNum" sz="quarter" idx="12"/>
          </p:nvPr>
        </p:nvSpPr>
        <p:spPr/>
        <p:txBody>
          <a:bodyPr/>
          <a:lstStyle/>
          <a:p>
            <a:fld id="{59F8E379-7BF7-4331-A11F-FAACEBAC09AA}" type="slidenum">
              <a:rPr lang="en-IN" smtClean="0"/>
              <a:t>‹#›</a:t>
            </a:fld>
            <a:endParaRPr lang="en-IN"/>
          </a:p>
        </p:txBody>
      </p:sp>
    </p:spTree>
    <p:extLst>
      <p:ext uri="{BB962C8B-B14F-4D97-AF65-F5344CB8AC3E}">
        <p14:creationId xmlns:p14="http://schemas.microsoft.com/office/powerpoint/2010/main" val="976483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95171C-F357-4663-8EF3-BBDE07F1DF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1AC183F-D230-455B-A652-B096606DB0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1DE5189-E7BA-4949-962F-D0AF172E25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CC98F-8137-496C-8B9A-E6DF0DC62DB0}" type="datetimeFigureOut">
              <a:rPr lang="en-IN" smtClean="0"/>
              <a:t>04-12-2020</a:t>
            </a:fld>
            <a:endParaRPr lang="en-IN"/>
          </a:p>
        </p:txBody>
      </p:sp>
      <p:sp>
        <p:nvSpPr>
          <p:cNvPr id="5" name="Footer Placeholder 4">
            <a:extLst>
              <a:ext uri="{FF2B5EF4-FFF2-40B4-BE49-F238E27FC236}">
                <a16:creationId xmlns:a16="http://schemas.microsoft.com/office/drawing/2014/main" id="{8C90B9F7-5A86-4ACC-9DEB-7A62272375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23D2BD3-67E5-4CE7-BF3A-F9BDEEC660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8E379-7BF7-4331-A11F-FAACEBAC09AA}" type="slidenum">
              <a:rPr lang="en-IN" smtClean="0"/>
              <a:t>‹#›</a:t>
            </a:fld>
            <a:endParaRPr lang="en-IN"/>
          </a:p>
        </p:txBody>
      </p:sp>
    </p:spTree>
    <p:extLst>
      <p:ext uri="{BB962C8B-B14F-4D97-AF65-F5344CB8AC3E}">
        <p14:creationId xmlns:p14="http://schemas.microsoft.com/office/powerpoint/2010/main" val="2457477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6" name="Rectangle 69">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FEA06F-7A56-40BD-A693-874170E00569}"/>
              </a:ext>
            </a:extLst>
          </p:cNvPr>
          <p:cNvSpPr>
            <a:spLocks noGrp="1"/>
          </p:cNvSpPr>
          <p:nvPr>
            <p:ph type="ctrTitle"/>
          </p:nvPr>
        </p:nvSpPr>
        <p:spPr>
          <a:xfrm>
            <a:off x="6125959" y="2324847"/>
            <a:ext cx="5319433" cy="2076333"/>
          </a:xfrm>
        </p:spPr>
        <p:txBody>
          <a:bodyPr anchor="t">
            <a:normAutofit/>
          </a:bodyPr>
          <a:lstStyle/>
          <a:p>
            <a:pPr algn="l"/>
            <a:r>
              <a:rPr lang="en-IN" sz="4800" dirty="0">
                <a:solidFill>
                  <a:schemeClr val="bg1"/>
                </a:solidFill>
              </a:rPr>
              <a:t>UNIT – 3 </a:t>
            </a:r>
          </a:p>
        </p:txBody>
      </p:sp>
      <p:sp>
        <p:nvSpPr>
          <p:cNvPr id="3" name="Subtitle 2">
            <a:extLst>
              <a:ext uri="{FF2B5EF4-FFF2-40B4-BE49-F238E27FC236}">
                <a16:creationId xmlns:a16="http://schemas.microsoft.com/office/drawing/2014/main" id="{18D3F350-A924-45B3-9D8B-6EA6D82EAD6D}"/>
              </a:ext>
            </a:extLst>
          </p:cNvPr>
          <p:cNvSpPr>
            <a:spLocks noGrp="1"/>
          </p:cNvSpPr>
          <p:nvPr>
            <p:ph type="subTitle" idx="1"/>
          </p:nvPr>
        </p:nvSpPr>
        <p:spPr>
          <a:xfrm>
            <a:off x="6125960" y="3429000"/>
            <a:ext cx="5319431" cy="972180"/>
          </a:xfrm>
        </p:spPr>
        <p:txBody>
          <a:bodyPr anchor="b">
            <a:noAutofit/>
          </a:bodyPr>
          <a:lstStyle/>
          <a:p>
            <a:pPr algn="l"/>
            <a:r>
              <a:rPr lang="en-IN" sz="4800" dirty="0">
                <a:solidFill>
                  <a:schemeClr val="bg1"/>
                </a:solidFill>
                <a:latin typeface="Arial Black" panose="020B0A04020102020204" pitchFamily="34" charset="0"/>
              </a:rPr>
              <a:t>BALANCE OF PAYMENTS </a:t>
            </a:r>
          </a:p>
        </p:txBody>
      </p:sp>
      <p:sp>
        <p:nvSpPr>
          <p:cNvPr id="77" name="Freeform: Shape 71">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Freeform: Shape 73">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4" name="Graphic 23" descr="Branching Diagram">
            <a:extLst>
              <a:ext uri="{FF2B5EF4-FFF2-40B4-BE49-F238E27FC236}">
                <a16:creationId xmlns:a16="http://schemas.microsoft.com/office/drawing/2014/main" id="{7D39ACC3-4555-4A92-A9FA-0C4C6A052D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941" y="1301551"/>
            <a:ext cx="3440610" cy="3440610"/>
          </a:xfrm>
          <a:prstGeom prst="rect">
            <a:avLst/>
          </a:prstGeom>
        </p:spPr>
      </p:pic>
    </p:spTree>
    <p:extLst>
      <p:ext uri="{BB962C8B-B14F-4D97-AF65-F5344CB8AC3E}">
        <p14:creationId xmlns:p14="http://schemas.microsoft.com/office/powerpoint/2010/main" val="368548181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463825" y="640263"/>
            <a:ext cx="4080346" cy="5254510"/>
          </a:xfrm>
        </p:spPr>
        <p:txBody>
          <a:bodyPr>
            <a:normAutofit/>
          </a:bodyPr>
          <a:lstStyle/>
          <a:p>
            <a:r>
              <a:rPr lang="en-IN" dirty="0"/>
              <a:t>3.2 CAUSES AND MEASURES TO CORRECT BOP DISEQUILIBRIUM</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1382287"/>
            <a:ext cx="6653012"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sz="2200" dirty="0">
              <a:solidFill>
                <a:schemeClr val="bg1"/>
              </a:solidFill>
              <a:latin typeface="Times New Roman" panose="02020603050405020304" pitchFamily="18" charset="0"/>
              <a:cs typeface="Times New Roman" panose="02020603050405020304" pitchFamily="18" charset="0"/>
            </a:endParaRPr>
          </a:p>
          <a:p>
            <a:r>
              <a:rPr lang="en-IN" sz="2200" b="1" dirty="0">
                <a:solidFill>
                  <a:schemeClr val="bg1"/>
                </a:solidFill>
                <a:latin typeface="Times New Roman" panose="02020603050405020304" pitchFamily="18" charset="0"/>
                <a:cs typeface="Times New Roman" panose="02020603050405020304" pitchFamily="18" charset="0"/>
              </a:rPr>
              <a:t>Causes and Measures of Disequilibrium!</a:t>
            </a:r>
          </a:p>
          <a:p>
            <a:endParaRPr lang="en-IN" sz="2200" b="1"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Overall account of BOP is always in equilibrium. This balance or equilibrium is only in accounting sense because deficit or surplus is restored with the help of capital account. In fact, when we talk of disequilibrium, it refers to current account of balance of payment. If autonomous receipts are less than autonomous payments, the balance of payment is in deficit reflecting disequilibrium in balance of payment.</a:t>
            </a:r>
          </a:p>
          <a:p>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488686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463826" y="640263"/>
            <a:ext cx="4015410" cy="5254510"/>
          </a:xfrm>
        </p:spPr>
        <p:txBody>
          <a:bodyPr>
            <a:normAutofit/>
          </a:bodyPr>
          <a:lstStyle/>
          <a:p>
            <a:r>
              <a:rPr lang="en-IN" dirty="0"/>
              <a:t>3.2 CAUSES AND MEASURES TO CORRECT BOP DISEQUILIBRIUM</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1274566"/>
            <a:ext cx="6653012"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r>
              <a:rPr lang="en-IN" sz="2200" b="1" dirty="0">
                <a:solidFill>
                  <a:schemeClr val="bg1"/>
                </a:solidFill>
                <a:latin typeface="Times New Roman" panose="02020603050405020304" pitchFamily="18" charset="0"/>
                <a:cs typeface="Times New Roman" panose="02020603050405020304" pitchFamily="18" charset="0"/>
              </a:rPr>
              <a:t>Causes of disequilibrium in BOP:</a:t>
            </a:r>
          </a:p>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There are several factors which cause disequilibrium in the BOP indicating either surplus or deficit. Such causes for disequilibrium in BOP are listed below:</a:t>
            </a:r>
          </a:p>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Economic Factors</a:t>
            </a:r>
          </a:p>
          <a:p>
            <a:pPr marL="342900" indent="-342900">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Political Factors</a:t>
            </a:r>
          </a:p>
          <a:p>
            <a:pPr marL="342900" indent="-342900">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Social Factors</a:t>
            </a:r>
          </a:p>
          <a:p>
            <a:endParaRPr lang="en-IN" dirty="0">
              <a:solidFill>
                <a:schemeClr val="bg1"/>
              </a:solidFill>
            </a:endParaRPr>
          </a:p>
          <a:p>
            <a:pPr marL="285750" indent="-285750">
              <a:buFont typeface="Arial" panose="020B0604020202020204" pitchFamily="34" charset="0"/>
              <a:buChar char="•"/>
            </a:pPr>
            <a:endParaRPr lang="en-IN" dirty="0">
              <a:solidFill>
                <a:schemeClr val="bg1"/>
              </a:solidFill>
            </a:endParaRPr>
          </a:p>
          <a:p>
            <a:pPr marL="285750" indent="-285750">
              <a:buFont typeface="Arial" panose="020B0604020202020204" pitchFamily="34" charset="0"/>
              <a:buChar char="•"/>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920773"/>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543339" y="640263"/>
            <a:ext cx="4015409" cy="5254510"/>
          </a:xfrm>
        </p:spPr>
        <p:txBody>
          <a:bodyPr>
            <a:normAutofit/>
          </a:bodyPr>
          <a:lstStyle/>
          <a:p>
            <a:r>
              <a:rPr lang="en-IN" dirty="0"/>
              <a:t>3.2 CAUSES AND MEASURES TO CORRECT BOP DISEQUILIBRIUM</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1105289"/>
            <a:ext cx="665301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sz="2200" dirty="0">
              <a:solidFill>
                <a:schemeClr val="bg1"/>
              </a:solidFill>
              <a:latin typeface="Times New Roman" panose="02020603050405020304" pitchFamily="18" charset="0"/>
              <a:cs typeface="Times New Roman" panose="02020603050405020304" pitchFamily="18" charset="0"/>
            </a:endParaRPr>
          </a:p>
          <a:p>
            <a:r>
              <a:rPr lang="en-IN" sz="2200" b="1" dirty="0">
                <a:solidFill>
                  <a:schemeClr val="bg1"/>
                </a:solidFill>
                <a:latin typeface="Times New Roman" panose="02020603050405020304" pitchFamily="18" charset="0"/>
                <a:cs typeface="Times New Roman" panose="02020603050405020304" pitchFamily="18" charset="0"/>
              </a:rPr>
              <a:t>2. Measures to correct disequilibrium in BOP:</a:t>
            </a:r>
          </a:p>
          <a:p>
            <a:endParaRPr lang="en-IN" sz="2200"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Following remedial measures are recommended:</a:t>
            </a:r>
          </a:p>
          <a:p>
            <a:pPr lvl="0" fontAlgn="base"/>
            <a:endParaRPr lang="en-IN" sz="2200" dirty="0">
              <a:solidFill>
                <a:schemeClr val="bg1"/>
              </a:solidFill>
              <a:latin typeface="Times New Roman" panose="02020603050405020304" pitchFamily="18" charset="0"/>
              <a:cs typeface="Times New Roman" panose="02020603050405020304" pitchFamily="18" charset="0"/>
            </a:endParaRPr>
          </a:p>
          <a:p>
            <a:pPr marL="285750" lvl="0" indent="-285750" fontAlgn="base">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Export promotion</a:t>
            </a:r>
          </a:p>
          <a:p>
            <a:pPr marL="285750" indent="-285750">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Import</a:t>
            </a:r>
          </a:p>
          <a:p>
            <a:pPr marL="285750" indent="-285750">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Reducing inflation</a:t>
            </a:r>
          </a:p>
          <a:p>
            <a:pPr marL="285750" indent="-285750">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Exchange control</a:t>
            </a:r>
          </a:p>
          <a:p>
            <a:pPr marL="285750" indent="-285750">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Devaluation of domestic currency</a:t>
            </a:r>
          </a:p>
          <a:p>
            <a:pPr marL="285750" indent="-285750">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Devaluation of domestic currency</a:t>
            </a:r>
          </a:p>
          <a:p>
            <a:endParaRPr lang="en-IN" b="1" dirty="0">
              <a:solidFill>
                <a:schemeClr val="bg1"/>
              </a:solidFill>
            </a:endParaRPr>
          </a:p>
          <a:p>
            <a:endParaRPr lang="en-IN" dirty="0">
              <a:solidFill>
                <a:schemeClr val="bg1"/>
              </a:solidFill>
            </a:endParaRPr>
          </a:p>
          <a:p>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62645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251791" y="640263"/>
            <a:ext cx="4280452" cy="5254510"/>
          </a:xfrm>
        </p:spPr>
        <p:txBody>
          <a:bodyPr>
            <a:normAutofit/>
          </a:bodyPr>
          <a:lstStyle/>
          <a:p>
            <a:r>
              <a:rPr lang="en-IN" sz="3700" dirty="0"/>
              <a:t>3.3 PROCESS OF ADJUSTMENT UNDER GOLD STANDARD AND FIXED EXCHANGE RATE</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566679"/>
            <a:ext cx="6653012" cy="5724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r>
              <a:rPr lang="en-IN" dirty="0">
                <a:solidFill>
                  <a:schemeClr val="bg1"/>
                </a:solidFill>
              </a:rPr>
              <a:t> </a:t>
            </a:r>
            <a:r>
              <a:rPr lang="en-IN" sz="2200" b="1" dirty="0">
                <a:solidFill>
                  <a:schemeClr val="bg1"/>
                </a:solidFill>
                <a:latin typeface="Times New Roman" panose="02020603050405020304" pitchFamily="18" charset="0"/>
                <a:cs typeface="Times New Roman" panose="02020603050405020304" pitchFamily="18" charset="0"/>
              </a:rPr>
              <a:t>What Was the Bretton Woods Agreement and System?</a:t>
            </a:r>
          </a:p>
          <a:p>
            <a:endParaRPr lang="en-IN" sz="2200" b="1"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	The Bretton Woods Agreement was negotiated in July 1944 by delegates from 44 countries at the United Nations Monetary and Financial Conference held in Bretton Woods, New Hampshire. Thus, the name "Bretton Woods“. Under the Bretton Woods System, gold was the basis for the U.S. dollar and other currencies were pegged to the U.S. dollar's value. The Bretton Woods System effectively came to an end in the early 1970s when President Richard M. Nixon announced that the U.S. would no longer exchange gold for U.S. currency.</a:t>
            </a:r>
          </a:p>
          <a:p>
            <a:pPr marL="285750" indent="-285750">
              <a:buFont typeface="Arial" panose="020B0604020202020204" pitchFamily="34" charset="0"/>
              <a:buChar char="•"/>
            </a:pPr>
            <a:endParaRPr lang="en-IN" dirty="0">
              <a:solidFill>
                <a:schemeClr val="bg1"/>
              </a:solidFill>
            </a:endParaRPr>
          </a:p>
          <a:p>
            <a:pPr marL="285750" indent="-285750">
              <a:buFont typeface="Arial" panose="020B0604020202020204" pitchFamily="34" charset="0"/>
              <a:buChar char="•"/>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868475"/>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251791" y="640263"/>
            <a:ext cx="4280452" cy="5254510"/>
          </a:xfrm>
        </p:spPr>
        <p:txBody>
          <a:bodyPr>
            <a:normAutofit/>
          </a:bodyPr>
          <a:lstStyle/>
          <a:p>
            <a:r>
              <a:rPr lang="en-IN" sz="3700" dirty="0"/>
              <a:t>3.3 PROCESS OF ADJUSTMENT UNDER GOLD STANDARD AND FIXED EXCHANGE RATE</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203955" y="972803"/>
            <a:ext cx="6653012" cy="607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en-IN" sz="2200" dirty="0">
                <a:solidFill>
                  <a:schemeClr val="bg1"/>
                </a:solidFill>
                <a:latin typeface="Times New Roman" panose="02020603050405020304" pitchFamily="18" charset="0"/>
                <a:cs typeface="Times New Roman" panose="02020603050405020304" pitchFamily="18" charset="0"/>
              </a:rPr>
              <a:t>This could be the exchange rate which was the US gold export point or upper specie point. No US importer would pay more than $ 6.03 to obtain E 1 because he could buy $ 6 worth of gold from the US treasury and ship it to </a:t>
            </a:r>
            <a:r>
              <a:rPr lang="en-US" alt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Britain at a cost of 3 cents per ounce.</a:t>
            </a:r>
            <a:r>
              <a:rPr lang="en-US" altLang="en-US" sz="2200" dirty="0">
                <a:solidFill>
                  <a:schemeClr val="bg1"/>
                </a:solidFill>
                <a:latin typeface="Times New Roman" panose="02020603050405020304" pitchFamily="18" charset="0"/>
                <a:cs typeface="Times New Roman" panose="02020603050405020304" pitchFamily="18" charset="0"/>
              </a:rPr>
              <a:t> </a:t>
            </a:r>
            <a:r>
              <a:rPr lang="en-US" alt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This tends to bring about a</a:t>
            </a:r>
            <a:r>
              <a:rPr lang="en-US" altLang="en-US" sz="2200" dirty="0">
                <a:solidFill>
                  <a:schemeClr val="bg1"/>
                </a:solidFill>
                <a:latin typeface="Times New Roman" panose="02020603050405020304" pitchFamily="18" charset="0"/>
                <a:cs typeface="Times New Roman" panose="02020603050405020304" pitchFamily="18" charset="0"/>
              </a:rPr>
              <a:t> </a:t>
            </a:r>
            <a:r>
              <a:rPr lang="en-US" alt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new equilibrium at PI and a</a:t>
            </a:r>
            <a:r>
              <a:rPr lang="en-US" altLang="en-US" sz="2200" dirty="0">
                <a:solidFill>
                  <a:schemeClr val="bg1"/>
                </a:solidFill>
                <a:latin typeface="Times New Roman" panose="02020603050405020304" pitchFamily="18" charset="0"/>
                <a:cs typeface="Times New Roman" panose="02020603050405020304" pitchFamily="18" charset="0"/>
              </a:rPr>
              <a:t> </a:t>
            </a:r>
            <a:r>
              <a:rPr lang="en-US" alt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new exchange rate at OEI whereby the deficit in the</a:t>
            </a:r>
            <a:r>
              <a:rPr lang="en-US" altLang="en-US" sz="2200" dirty="0">
                <a:solidFill>
                  <a:schemeClr val="bg1"/>
                </a:solidFill>
                <a:latin typeface="Times New Roman" panose="02020603050405020304" pitchFamily="18" charset="0"/>
                <a:cs typeface="Times New Roman" panose="02020603050405020304" pitchFamily="18" charset="0"/>
              </a:rPr>
              <a:t> </a:t>
            </a:r>
            <a:r>
              <a:rPr lang="en-US" alt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balance of payments is</a:t>
            </a:r>
            <a:r>
              <a:rPr lang="en-US" altLang="en-US" sz="2200" dirty="0">
                <a:solidFill>
                  <a:schemeClr val="bg1"/>
                </a:solidFill>
                <a:latin typeface="Times New Roman" panose="02020603050405020304" pitchFamily="18" charset="0"/>
                <a:cs typeface="Times New Roman" panose="02020603050405020304" pitchFamily="18" charset="0"/>
              </a:rPr>
              <a:t> </a:t>
            </a:r>
            <a:r>
              <a:rPr lang="en-US" alt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eliminated. The demand for</a:t>
            </a:r>
            <a:r>
              <a:rPr lang="en-IN" alt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ta-IN" altLang="en-US" sz="2200" dirty="0">
                <a:solidFill>
                  <a:schemeClr val="bg1"/>
                </a:solidFill>
                <a:latin typeface="Times New Roman" panose="02020603050405020304" pitchFamily="18" charset="0"/>
                <a:ea typeface="Times New Roman" panose="02020603050405020304" pitchFamily="18" charset="0"/>
              </a:rPr>
              <a:t>foreign exchange equals the</a:t>
            </a:r>
            <a:r>
              <a:rPr lang="ta-IN" altLang="en-US" sz="2200" dirty="0">
                <a:solidFill>
                  <a:schemeClr val="bg1"/>
                </a:solidFill>
                <a:latin typeface="Times New Roman" panose="02020603050405020304" pitchFamily="18" charset="0"/>
              </a:rPr>
              <a:t> </a:t>
            </a:r>
            <a:r>
              <a:rPr lang="en-IN" sz="2200" dirty="0">
                <a:solidFill>
                  <a:schemeClr val="bg1"/>
                </a:solidFill>
                <a:latin typeface="Times New Roman" panose="02020603050405020304" pitchFamily="18" charset="0"/>
                <a:cs typeface="Times New Roman" panose="02020603050405020304" pitchFamily="18" charset="0"/>
              </a:rPr>
              <a:t>supply of foreign exchange at OQI and the balance of payments is in equilibrium. When exchange depreciation takes place, foreign prices are translated into domestic prices. Suppose the dollar depreciates in relation to the pound.</a:t>
            </a:r>
          </a:p>
          <a:p>
            <a:pPr lvl="0" eaLnBrk="0" fontAlgn="base" hangingPunct="0">
              <a:spcBef>
                <a:spcPct val="0"/>
              </a:spcBef>
              <a:spcAft>
                <a:spcPct val="0"/>
              </a:spcAft>
            </a:pPr>
            <a:endParaRPr lang="en-US" altLang="en-US" sz="800" dirty="0">
              <a:latin typeface="Arial" panose="020B0604020202020204" pitchFamily="34" charset="0"/>
            </a:endParaRPr>
          </a:p>
          <a:p>
            <a:pPr lvl="0" eaLnBrk="0" fontAlgn="base" hangingPunct="0">
              <a:spcBef>
                <a:spcPct val="0"/>
              </a:spcBef>
              <a:spcAft>
                <a:spcPct val="0"/>
              </a:spcAft>
            </a:pPr>
            <a:endParaRPr lang="en-US" altLang="en-US" sz="1100" dirty="0">
              <a:latin typeface="Arial" panose="020B0604020202020204" pitchFamily="34" charset="0"/>
            </a:endParaRPr>
          </a:p>
          <a:p>
            <a:endParaRPr lang="en-IN" sz="2200" b="1"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	</a:t>
            </a:r>
            <a:endParaRPr lang="en-IN" dirty="0">
              <a:solidFill>
                <a:schemeClr val="bg1"/>
              </a:solidFill>
            </a:endParaRPr>
          </a:p>
          <a:p>
            <a:pPr marL="285750" indent="-285750">
              <a:buFont typeface="Arial" panose="020B0604020202020204" pitchFamily="34" charset="0"/>
              <a:buChar char="•"/>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759">
            <a:extLst>
              <a:ext uri="{FF2B5EF4-FFF2-40B4-BE49-F238E27FC236}">
                <a16:creationId xmlns:a16="http://schemas.microsoft.com/office/drawing/2014/main" id="{19C4A5EB-B1D8-4B59-A298-29FE9528E6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34608"/>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251791" y="640263"/>
            <a:ext cx="4280452" cy="5254510"/>
          </a:xfrm>
        </p:spPr>
        <p:txBody>
          <a:bodyPr>
            <a:normAutofit/>
          </a:bodyPr>
          <a:lstStyle/>
          <a:p>
            <a:r>
              <a:rPr lang="en-IN" sz="3700" dirty="0"/>
              <a:t>3.3 PROCESS OF ADJUSTMENT UNDER GOLD STANDARD AND FIXED EXCHANGE RATE</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4959427" y="1156439"/>
            <a:ext cx="6980782"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It means that the price of dollar falls in relation to the pound in the foreign exchange. What is important is low elasticities of demand and supply of foreign exchange.</a:t>
            </a:r>
          </a:p>
          <a:p>
            <a:endParaRPr lang="en-IN" sz="2200" dirty="0">
              <a:solidFill>
                <a:schemeClr val="bg1"/>
              </a:solidFill>
              <a:latin typeface="Times New Roman" panose="02020603050405020304" pitchFamily="18" charset="0"/>
              <a:cs typeface="Times New Roman" panose="02020603050405020304" pitchFamily="18" charset="0"/>
            </a:endParaRPr>
          </a:p>
          <a:p>
            <a:r>
              <a:rPr lang="en-IN" sz="2200" b="1" dirty="0">
                <a:solidFill>
                  <a:schemeClr val="bg1"/>
                </a:solidFill>
                <a:latin typeface="Times New Roman" panose="02020603050405020304" pitchFamily="18" charset="0"/>
                <a:cs typeface="Times New Roman" panose="02020603050405020304" pitchFamily="18" charset="0"/>
              </a:rPr>
              <a:t>Automatic Price Adjustment under Flexible Exchange</a:t>
            </a:r>
          </a:p>
          <a:p>
            <a:r>
              <a:rPr lang="en-IN" sz="2200" b="1" dirty="0">
                <a:solidFill>
                  <a:schemeClr val="bg1"/>
                </a:solidFill>
                <a:latin typeface="Times New Roman" panose="02020603050405020304" pitchFamily="18" charset="0"/>
                <a:cs typeface="Times New Roman" panose="02020603050405020304" pitchFamily="18" charset="0"/>
              </a:rPr>
              <a:t>Rates (Price Effect):</a:t>
            </a:r>
          </a:p>
          <a:p>
            <a:r>
              <a:rPr lang="en-IN" sz="2200" dirty="0">
                <a:solidFill>
                  <a:schemeClr val="bg1"/>
                </a:solidFill>
                <a:latin typeface="Times New Roman" panose="02020603050405020304" pitchFamily="18" charset="0"/>
                <a:cs typeface="Times New Roman" panose="02020603050405020304" pitchFamily="18" charset="0"/>
              </a:rPr>
              <a:t>	Under flexible (or floating) exchange rates, the disequilibrium in the balance of payments is automatically solved by the forces of demand and supply for foreign exchange. An exchange rate is the price of a currency which is determined, like any other commodity, by demand and supply. </a:t>
            </a:r>
            <a:endParaRPr lang="en-US" altLang="en-US" sz="1100" dirty="0">
              <a:latin typeface="Arial" panose="020B0604020202020204" pitchFamily="34" charset="0"/>
            </a:endParaRPr>
          </a:p>
          <a:p>
            <a:endParaRPr lang="en-IN" sz="2200" b="1"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	</a:t>
            </a:r>
            <a:endParaRPr lang="en-IN" dirty="0">
              <a:solidFill>
                <a:schemeClr val="bg1"/>
              </a:solidFill>
            </a:endParaRPr>
          </a:p>
          <a:p>
            <a:pPr marL="285750" indent="-285750">
              <a:buFont typeface="Arial" panose="020B0604020202020204" pitchFamily="34" charset="0"/>
              <a:buChar char="•"/>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759">
            <a:extLst>
              <a:ext uri="{FF2B5EF4-FFF2-40B4-BE49-F238E27FC236}">
                <a16:creationId xmlns:a16="http://schemas.microsoft.com/office/drawing/2014/main" id="{19C4A5EB-B1D8-4B59-A298-29FE9528E6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6624500"/>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251791" y="640263"/>
            <a:ext cx="4280452" cy="5254510"/>
          </a:xfrm>
        </p:spPr>
        <p:txBody>
          <a:bodyPr>
            <a:normAutofit/>
          </a:bodyPr>
          <a:lstStyle/>
          <a:p>
            <a:r>
              <a:rPr lang="en-IN" sz="3700" dirty="0"/>
              <a:t>3.3 PROCESS OF ADJUSTMENT UNDER GOLD STANDARD AND FIXED EXCHANGE RATE</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4959427" y="1156439"/>
            <a:ext cx="6980782"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It means that the price of dollar falls in relation to the pound in the foreign exchange. What is important is low elasticities of demand and supply of foreign exchange.</a:t>
            </a:r>
          </a:p>
          <a:p>
            <a:endParaRPr lang="en-IN" sz="2200" dirty="0">
              <a:solidFill>
                <a:schemeClr val="bg1"/>
              </a:solidFill>
              <a:latin typeface="Times New Roman" panose="02020603050405020304" pitchFamily="18" charset="0"/>
              <a:cs typeface="Times New Roman" panose="02020603050405020304" pitchFamily="18" charset="0"/>
            </a:endParaRPr>
          </a:p>
          <a:p>
            <a:r>
              <a:rPr lang="en-IN" sz="2200" b="1" dirty="0">
                <a:solidFill>
                  <a:schemeClr val="bg1"/>
                </a:solidFill>
                <a:latin typeface="Times New Roman" panose="02020603050405020304" pitchFamily="18" charset="0"/>
                <a:cs typeface="Times New Roman" panose="02020603050405020304" pitchFamily="18" charset="0"/>
              </a:rPr>
              <a:t>Automatic Price Adjustment under Flexible Exchange</a:t>
            </a:r>
          </a:p>
          <a:p>
            <a:r>
              <a:rPr lang="en-IN" sz="2200" b="1" dirty="0">
                <a:solidFill>
                  <a:schemeClr val="bg1"/>
                </a:solidFill>
                <a:latin typeface="Times New Roman" panose="02020603050405020304" pitchFamily="18" charset="0"/>
                <a:cs typeface="Times New Roman" panose="02020603050405020304" pitchFamily="18" charset="0"/>
              </a:rPr>
              <a:t>Rates (Price Effect):</a:t>
            </a:r>
          </a:p>
          <a:p>
            <a:r>
              <a:rPr lang="en-IN" sz="2200" dirty="0">
                <a:solidFill>
                  <a:schemeClr val="bg1"/>
                </a:solidFill>
                <a:latin typeface="Times New Roman" panose="02020603050405020304" pitchFamily="18" charset="0"/>
                <a:cs typeface="Times New Roman" panose="02020603050405020304" pitchFamily="18" charset="0"/>
              </a:rPr>
              <a:t>	Under flexible (or floating) exchange rates, the disequilibrium in the balance of payments is automatically solved by the forces of demand and supply for foreign exchange. An exchange rate is the price of a currency which is determined, like any other commodity, by demand and supply. </a:t>
            </a:r>
            <a:endParaRPr lang="en-US" altLang="en-US" sz="1100" dirty="0">
              <a:latin typeface="Arial" panose="020B0604020202020204" pitchFamily="34" charset="0"/>
            </a:endParaRPr>
          </a:p>
          <a:p>
            <a:endParaRPr lang="en-IN" sz="2200" b="1"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	</a:t>
            </a:r>
            <a:endParaRPr lang="en-IN" dirty="0">
              <a:solidFill>
                <a:schemeClr val="bg1"/>
              </a:solidFill>
            </a:endParaRPr>
          </a:p>
          <a:p>
            <a:pPr marL="285750" indent="-285750">
              <a:buFont typeface="Arial" panose="020B0604020202020204" pitchFamily="34" charset="0"/>
              <a:buChar char="•"/>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759">
            <a:extLst>
              <a:ext uri="{FF2B5EF4-FFF2-40B4-BE49-F238E27FC236}">
                <a16:creationId xmlns:a16="http://schemas.microsoft.com/office/drawing/2014/main" id="{19C4A5EB-B1D8-4B59-A298-29FE9528E6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210714"/>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251791" y="640263"/>
            <a:ext cx="4280452" cy="5254510"/>
          </a:xfrm>
        </p:spPr>
        <p:txBody>
          <a:bodyPr>
            <a:normAutofit/>
          </a:bodyPr>
          <a:lstStyle/>
          <a:p>
            <a:r>
              <a:rPr lang="en-IN" sz="3700" dirty="0"/>
              <a:t>3.3 PROCESS OF ADJUSTMENT UNDER GOLD STANDARD AND FIXED EXCHANGE RATE</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4959427" y="1556550"/>
            <a:ext cx="698078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Arial" panose="020B0604020202020204" pitchFamily="34" charset="0"/>
              <a:buChar char="•"/>
            </a:pPr>
            <a:endParaRPr lang="en-IN" sz="2200" b="1" dirty="0">
              <a:solidFill>
                <a:schemeClr val="bg1"/>
              </a:solidFill>
              <a:latin typeface="Times New Roman" panose="02020603050405020304" pitchFamily="18" charset="0"/>
              <a:cs typeface="Times New Roman" panose="02020603050405020304" pitchFamily="18" charset="0"/>
            </a:endParaRPr>
          </a:p>
          <a:p>
            <a:r>
              <a:rPr lang="en-IN" sz="2200" b="1" dirty="0">
                <a:solidFill>
                  <a:schemeClr val="bg1"/>
                </a:solidFill>
                <a:latin typeface="Times New Roman" panose="02020603050405020304" pitchFamily="18" charset="0"/>
                <a:cs typeface="Times New Roman" panose="02020603050405020304" pitchFamily="18" charset="0"/>
              </a:rPr>
              <a:t>Assumptions:</a:t>
            </a:r>
          </a:p>
          <a:p>
            <a:endParaRPr lang="en-IN" sz="2200" dirty="0">
              <a:solidFill>
                <a:schemeClr val="bg1"/>
              </a:solidFill>
              <a:latin typeface="Times New Roman" panose="02020603050405020304" pitchFamily="18" charset="0"/>
              <a:cs typeface="Times New Roman" panose="02020603050405020304" pitchFamily="18" charset="0"/>
            </a:endParaRPr>
          </a:p>
          <a:p>
            <a:pPr marL="285750" lvl="0" indent="-285750" fontAlgn="base">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There are two countries Britain and U.S.</a:t>
            </a:r>
          </a:p>
          <a:p>
            <a:pPr marL="285750" lvl="0" indent="-285750" fontAlgn="base">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Both are on flexible exchange rate system.</a:t>
            </a:r>
          </a:p>
          <a:p>
            <a:pPr marL="285750" indent="-285750" fontAlgn="base">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BOP disequilibrium is automatically adjusted by changes in exchange rates.</a:t>
            </a:r>
          </a:p>
          <a:p>
            <a:pPr marL="285750" indent="-285750" fontAlgn="base">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Prices are flexible in both the countries.</a:t>
            </a:r>
          </a:p>
          <a:p>
            <a:pPr marL="285750" indent="-285750" fontAlgn="base">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There is free trade between the two countries.</a:t>
            </a:r>
          </a:p>
          <a:p>
            <a:pPr lvl="0" fontAlgn="base"/>
            <a:endParaRPr lang="en-IN" dirty="0">
              <a:solidFill>
                <a:schemeClr val="bg1"/>
              </a:solidFill>
            </a:endParaRPr>
          </a:p>
          <a:p>
            <a:endParaRPr lang="en-IN" dirty="0">
              <a:solidFill>
                <a:schemeClr val="bg1"/>
              </a:solidFill>
            </a:endParaRPr>
          </a:p>
          <a:p>
            <a:endParaRPr lang="en-IN" sz="2200" b="1"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	</a:t>
            </a:r>
            <a:endParaRPr lang="en-IN" dirty="0">
              <a:solidFill>
                <a:schemeClr val="bg1"/>
              </a:solidFill>
            </a:endParaRPr>
          </a:p>
          <a:p>
            <a:pPr marL="285750" indent="-285750">
              <a:buFont typeface="Arial" panose="020B0604020202020204" pitchFamily="34" charset="0"/>
              <a:buChar char="•"/>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759">
            <a:extLst>
              <a:ext uri="{FF2B5EF4-FFF2-40B4-BE49-F238E27FC236}">
                <a16:creationId xmlns:a16="http://schemas.microsoft.com/office/drawing/2014/main" id="{19C4A5EB-B1D8-4B59-A298-29FE9528E6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8707972"/>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251791" y="640263"/>
            <a:ext cx="4280452" cy="5254510"/>
          </a:xfrm>
        </p:spPr>
        <p:txBody>
          <a:bodyPr>
            <a:normAutofit/>
          </a:bodyPr>
          <a:lstStyle/>
          <a:p>
            <a:r>
              <a:rPr lang="en-IN" sz="3700" dirty="0"/>
              <a:t>3.3 PROCESS OF ADJUSTMENT UNDER GOLD STANDARD AND FIXED EXCHANGE RATE</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4959427" y="1551563"/>
            <a:ext cx="6980782"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r>
              <a:rPr lang="en-IN" sz="2200" b="1" dirty="0">
                <a:solidFill>
                  <a:schemeClr val="bg1"/>
                </a:solidFill>
                <a:latin typeface="Times New Roman" panose="02020603050405020304" pitchFamily="18" charset="0"/>
                <a:cs typeface="Times New Roman" panose="02020603050405020304" pitchFamily="18" charset="0"/>
              </a:rPr>
              <a:t>Explanation:</a:t>
            </a:r>
          </a:p>
          <a:p>
            <a:r>
              <a:rPr lang="en-IN" sz="2200" dirty="0">
                <a:solidFill>
                  <a:schemeClr val="bg1"/>
                </a:solidFill>
                <a:latin typeface="Times New Roman" panose="02020603050405020304" pitchFamily="18" charset="0"/>
                <a:cs typeface="Times New Roman" panose="02020603050405020304" pitchFamily="18" charset="0"/>
              </a:rPr>
              <a:t>Given these assumptions, the adjustment process is explained in terms of Figure 1 where D is the U.S. demand curve of foreign exchange representing its demand for British imports, and S is the U.S. supply curve of foreign exchange representing its exports to Britain. At P the demand and supply of the U.S. foreign exchange is in equilibrium where the rate of exchange between U.S. dollar and British pound is OE.	</a:t>
            </a:r>
            <a:endParaRPr lang="en-IN" dirty="0">
              <a:solidFill>
                <a:schemeClr val="bg1"/>
              </a:solidFill>
            </a:endParaRPr>
          </a:p>
          <a:p>
            <a:pPr marL="285750" indent="-285750">
              <a:buFont typeface="Arial" panose="020B0604020202020204" pitchFamily="34" charset="0"/>
              <a:buChar char="•"/>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759">
            <a:extLst>
              <a:ext uri="{FF2B5EF4-FFF2-40B4-BE49-F238E27FC236}">
                <a16:creationId xmlns:a16="http://schemas.microsoft.com/office/drawing/2014/main" id="{19C4A5EB-B1D8-4B59-A298-29FE9528E6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7311191"/>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251791" y="640263"/>
            <a:ext cx="4280452" cy="5254510"/>
          </a:xfrm>
        </p:spPr>
        <p:txBody>
          <a:bodyPr>
            <a:normAutofit/>
          </a:bodyPr>
          <a:lstStyle/>
          <a:p>
            <a:r>
              <a:rPr lang="en-IN" sz="3700" dirty="0"/>
              <a:t>3.3 PROCESS OF ADJUSTMENT UNDER GOLD STANDARD AND FIXED EXCHANGE RATE</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4959427" y="1304925"/>
            <a:ext cx="698078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The rate at which the standard money of the country was convertible into gold was called the mint price of gold. This rate was called the mint parity or mint par of exchange because it was based on the mint price of gold. But the actual rate parity by the cost of shipping gold between the two countries of exchange </a:t>
            </a:r>
            <a:r>
              <a:rPr lang="en-IN" sz="2200" dirty="0">
                <a:latin typeface="Times New Roman" panose="02020603050405020304" pitchFamily="18" charset="0"/>
                <a:cs typeface="Times New Roman" panose="02020603050405020304" pitchFamily="18" charset="0"/>
              </a:rPr>
              <a:t>c</a:t>
            </a:r>
          </a:p>
          <a:p>
            <a:endParaRPr lang="en-IN" sz="220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en-US" altLang="en-US" sz="22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It's Criticism:</a:t>
            </a:r>
            <a:endParaRPr lang="en-US" alt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IN" altLang="en-US" sz="2200" dirty="0">
                <a:solidFill>
                  <a:schemeClr val="bg1"/>
                </a:solidFill>
                <a:latin typeface="Times New Roman" panose="02020603050405020304" pitchFamily="18" charset="0"/>
                <a:ea typeface="Times New Roman" panose="02020603050405020304" pitchFamily="18" charset="0"/>
              </a:rPr>
              <a:t>	</a:t>
            </a:r>
            <a:r>
              <a:rPr lang="ta-IN" altLang="en-US" sz="2200" dirty="0">
                <a:solidFill>
                  <a:schemeClr val="bg1"/>
                </a:solidFill>
                <a:latin typeface="Times New Roman" panose="02020603050405020304" pitchFamily="18" charset="0"/>
                <a:ea typeface="Times New Roman" panose="02020603050405020304" pitchFamily="18" charset="0"/>
              </a:rPr>
              <a:t>The practical use of flexible exchange rates is severely limited. Depreciation and appreciation lead to fall and rise in prices in the countries adopting them. They lead to severe depressions </a:t>
            </a:r>
            <a:r>
              <a:rPr lang="en-IN" sz="2200" dirty="0">
                <a:solidFill>
                  <a:schemeClr val="bg1"/>
                </a:solidFill>
                <a:latin typeface="Times New Roman" panose="02020603050405020304" pitchFamily="18" charset="0"/>
                <a:cs typeface="Times New Roman" panose="02020603050405020304" pitchFamily="18" charset="0"/>
              </a:rPr>
              <a:t>inflations respectively. Further, they create insecurity and uncertainty.</a:t>
            </a:r>
            <a:r>
              <a:rPr lang="en-IN" dirty="0"/>
              <a:t> below the mint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759">
            <a:extLst>
              <a:ext uri="{FF2B5EF4-FFF2-40B4-BE49-F238E27FC236}">
                <a16:creationId xmlns:a16="http://schemas.microsoft.com/office/drawing/2014/main" id="{19C4A5EB-B1D8-4B59-A298-29FE9528E6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050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596348" y="640263"/>
            <a:ext cx="3790123" cy="5254510"/>
          </a:xfrm>
        </p:spPr>
        <p:txBody>
          <a:bodyPr>
            <a:normAutofit/>
          </a:bodyPr>
          <a:lstStyle/>
          <a:p>
            <a:r>
              <a:rPr lang="en-IN" dirty="0"/>
              <a:t>3.1 MEANING AND COMPONENTS IN THE BALANCE OF PAYMENT </a:t>
            </a:r>
          </a:p>
        </p:txBody>
      </p:sp>
      <p:sp>
        <p:nvSpPr>
          <p:cNvPr id="3" name="Content Placeholder 2">
            <a:extLst>
              <a:ext uri="{FF2B5EF4-FFF2-40B4-BE49-F238E27FC236}">
                <a16:creationId xmlns:a16="http://schemas.microsoft.com/office/drawing/2014/main" id="{F28BBF56-6FDA-4C39-9771-40CDE574621E}"/>
              </a:ext>
            </a:extLst>
          </p:cNvPr>
          <p:cNvSpPr>
            <a:spLocks noGrp="1"/>
          </p:cNvSpPr>
          <p:nvPr>
            <p:ph idx="1"/>
          </p:nvPr>
        </p:nvSpPr>
        <p:spPr>
          <a:xfrm>
            <a:off x="5022574" y="1063487"/>
            <a:ext cx="6798365" cy="4731026"/>
          </a:xfrm>
        </p:spPr>
        <p:txBody>
          <a:bodyPr anchor="ctr">
            <a:normAutofit/>
          </a:bodyPr>
          <a:lstStyle/>
          <a:p>
            <a:pPr marL="0" indent="0">
              <a:buNone/>
            </a:pPr>
            <a:r>
              <a:rPr lang="en-IN" sz="2200" b="1" dirty="0">
                <a:solidFill>
                  <a:schemeClr val="bg1"/>
                </a:solidFill>
                <a:latin typeface="Times New Roman" panose="02020603050405020304" pitchFamily="18" charset="0"/>
                <a:cs typeface="Times New Roman" panose="02020603050405020304" pitchFamily="18" charset="0"/>
              </a:rPr>
              <a:t>What is the Meaning of Balance of Payments (BOP)?</a:t>
            </a:r>
          </a:p>
          <a:p>
            <a:pPr marL="0" indent="0">
              <a:buNone/>
            </a:pPr>
            <a:endParaRPr lang="en-IN" sz="2200"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The balance of payments (BOP) is a statement of all transactions made between entities in one country and the rest of the world over a defined period of time, such as a quarter or a year. The balance of payments consists of three components: the current account, the capital account and the financial account. The current account reflects a country's net income, while the capital account reflects the net change in ownership of national assets.</a:t>
            </a:r>
          </a:p>
          <a:p>
            <a:pPr marL="0" indent="0">
              <a:buNone/>
            </a:pPr>
            <a:endParaRPr lang="en-IN" sz="2200" dirty="0">
              <a:solidFill>
                <a:schemeClr val="bg1"/>
              </a:solidFill>
            </a:endParaRPr>
          </a:p>
        </p:txBody>
      </p:sp>
    </p:spTree>
    <p:extLst>
      <p:ext uri="{BB962C8B-B14F-4D97-AF65-F5344CB8AC3E}">
        <p14:creationId xmlns:p14="http://schemas.microsoft.com/office/powerpoint/2010/main" val="427091254"/>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560197" y="640263"/>
            <a:ext cx="3983974" cy="5254510"/>
          </a:xfrm>
        </p:spPr>
        <p:txBody>
          <a:bodyPr>
            <a:normAutofit/>
          </a:bodyPr>
          <a:lstStyle/>
          <a:p>
            <a:r>
              <a:rPr lang="en-IN" dirty="0"/>
              <a:t>3.4 MERITS AND DEMERITS OF FIXED EXCHANGE RATE</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061909" y="1305023"/>
            <a:ext cx="6325419" cy="698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IN" b="1" dirty="0">
                <a:solidFill>
                  <a:schemeClr val="bg1"/>
                </a:solidFill>
              </a:rPr>
              <a:t> </a:t>
            </a:r>
            <a:r>
              <a:rPr lang="en-IN" sz="2200" b="1" dirty="0">
                <a:solidFill>
                  <a:schemeClr val="bg1"/>
                </a:solidFill>
                <a:latin typeface="Times New Roman" panose="02020603050405020304" pitchFamily="18" charset="0"/>
                <a:cs typeface="Times New Roman" panose="02020603050405020304" pitchFamily="18" charset="0"/>
              </a:rPr>
              <a:t>Merits of Fixed Exchange Rate System:</a:t>
            </a:r>
          </a:p>
          <a:p>
            <a:endParaRPr lang="en-IN" sz="2200" dirty="0">
              <a:solidFill>
                <a:schemeClr val="bg1"/>
              </a:solidFill>
              <a:latin typeface="Times New Roman" panose="02020603050405020304" pitchFamily="18" charset="0"/>
              <a:cs typeface="Times New Roman" panose="02020603050405020304" pitchFamily="18" charset="0"/>
            </a:endParaRPr>
          </a:p>
          <a:p>
            <a:pPr marL="342900" indent="-342900">
              <a:buAutoNum type="arabicPeriod"/>
            </a:pPr>
            <a:r>
              <a:rPr lang="en-IN" sz="2200" dirty="0">
                <a:solidFill>
                  <a:schemeClr val="bg1"/>
                </a:solidFill>
                <a:latin typeface="Times New Roman" panose="02020603050405020304" pitchFamily="18" charset="0"/>
                <a:cs typeface="Times New Roman" panose="02020603050405020304" pitchFamily="18" charset="0"/>
              </a:rPr>
              <a:t>Exchange Rate Stability</a:t>
            </a:r>
          </a:p>
          <a:p>
            <a:pPr marL="342900" lvl="0" indent="-342900" fontAlgn="base">
              <a:buAutoNum type="arabicPeriod" startAt="2"/>
            </a:pPr>
            <a:r>
              <a:rPr lang="en-IN" sz="2200" dirty="0">
                <a:solidFill>
                  <a:schemeClr val="bg1"/>
                </a:solidFill>
                <a:latin typeface="Times New Roman" panose="02020603050405020304" pitchFamily="18" charset="0"/>
                <a:cs typeface="Times New Roman" panose="02020603050405020304" pitchFamily="18" charset="0"/>
              </a:rPr>
              <a:t>Promotes Capital Movements</a:t>
            </a:r>
          </a:p>
          <a:p>
            <a:pPr marL="342900" indent="-342900" fontAlgn="base">
              <a:buFontTx/>
              <a:buAutoNum type="arabicPeriod" startAt="2"/>
            </a:pPr>
            <a:r>
              <a:rPr lang="en-IN" sz="2200" dirty="0">
                <a:solidFill>
                  <a:schemeClr val="bg1"/>
                </a:solidFill>
                <a:latin typeface="Times New Roman" panose="02020603050405020304" pitchFamily="18" charset="0"/>
                <a:cs typeface="Times New Roman" panose="02020603050405020304" pitchFamily="18" charset="0"/>
              </a:rPr>
              <a:t>Prevents capital outflow</a:t>
            </a:r>
          </a:p>
          <a:p>
            <a:pPr marL="342900" indent="-342900">
              <a:buAutoNum type="arabicPeriod" startAt="4"/>
            </a:pPr>
            <a:r>
              <a:rPr lang="en-IN" sz="2200" dirty="0">
                <a:solidFill>
                  <a:schemeClr val="bg1"/>
                </a:solidFill>
                <a:latin typeface="Times New Roman" panose="02020603050405020304" pitchFamily="18" charset="0"/>
                <a:cs typeface="Times New Roman" panose="02020603050405020304" pitchFamily="18" charset="0"/>
              </a:rPr>
              <a:t>Prevents Speculation in foreign exchange market</a:t>
            </a:r>
          </a:p>
          <a:p>
            <a:pPr marL="342900" indent="-342900">
              <a:buFontTx/>
              <a:buAutoNum type="arabicPeriod" startAt="4"/>
            </a:pPr>
            <a:r>
              <a:rPr lang="en-IN" sz="2200" dirty="0">
                <a:solidFill>
                  <a:schemeClr val="bg1"/>
                </a:solidFill>
                <a:latin typeface="Times New Roman" panose="02020603050405020304" pitchFamily="18" charset="0"/>
                <a:cs typeface="Times New Roman" panose="02020603050405020304" pitchFamily="18" charset="0"/>
              </a:rPr>
              <a:t>Serves as an anchor against inflation</a:t>
            </a:r>
          </a:p>
          <a:p>
            <a:pPr marL="342900" indent="-342900">
              <a:buFontTx/>
              <a:buAutoNum type="arabicPeriod" startAt="4"/>
            </a:pPr>
            <a:r>
              <a:rPr lang="en-IN" sz="2200" dirty="0">
                <a:solidFill>
                  <a:schemeClr val="bg1"/>
                </a:solidFill>
                <a:latin typeface="Times New Roman" panose="02020603050405020304" pitchFamily="18" charset="0"/>
                <a:cs typeface="Times New Roman" panose="02020603050405020304" pitchFamily="18" charset="0"/>
              </a:rPr>
              <a:t>Promotes economic integration of the world</a:t>
            </a:r>
          </a:p>
          <a:p>
            <a:pPr marL="342900" indent="-342900">
              <a:buFontTx/>
              <a:buAutoNum type="arabicPeriod" startAt="4"/>
            </a:pPr>
            <a:r>
              <a:rPr lang="en-IN" sz="2200" dirty="0">
                <a:solidFill>
                  <a:schemeClr val="bg1"/>
                </a:solidFill>
                <a:latin typeface="Times New Roman" panose="02020603050405020304" pitchFamily="18" charset="0"/>
                <a:cs typeface="Times New Roman" panose="02020603050405020304" pitchFamily="18" charset="0"/>
              </a:rPr>
              <a:t>Promotes growth of internal money and capital markets</a:t>
            </a:r>
          </a:p>
          <a:p>
            <a:endParaRPr lang="en-IN" dirty="0">
              <a:solidFill>
                <a:schemeClr val="bg1"/>
              </a:solidFill>
            </a:endParaRPr>
          </a:p>
          <a:p>
            <a:pPr marL="342900" indent="-342900">
              <a:buAutoNum type="arabicPeriod" startAt="4"/>
            </a:pPr>
            <a:endParaRPr lang="en-IN" dirty="0">
              <a:solidFill>
                <a:schemeClr val="bg1"/>
              </a:solidFill>
            </a:endParaRPr>
          </a:p>
          <a:p>
            <a:pPr marL="342900" indent="-342900" fontAlgn="base">
              <a:buFontTx/>
              <a:buAutoNum type="arabicPeriod" startAt="2"/>
            </a:pPr>
            <a:endParaRPr lang="en-IN" dirty="0">
              <a:solidFill>
                <a:schemeClr val="bg1"/>
              </a:solidFill>
            </a:endParaRPr>
          </a:p>
          <a:p>
            <a:r>
              <a:rPr lang="en-IN" dirty="0"/>
              <a:t>foreign exchange market:</a:t>
            </a:r>
          </a:p>
          <a:p>
            <a:pPr marL="342900" lvl="0" indent="-342900" fontAlgn="base">
              <a:buAutoNum type="arabicPeriod" startAt="2"/>
            </a:pPr>
            <a:endParaRPr lang="en-IN" dirty="0">
              <a:solidFill>
                <a:schemeClr val="bg1"/>
              </a:solidFill>
            </a:endParaRPr>
          </a:p>
          <a:p>
            <a:pPr marL="342900" indent="-342900">
              <a:buAutoNum type="arabicPeriod"/>
            </a:pPr>
            <a:endParaRPr lang="en-IN" dirty="0">
              <a:solidFill>
                <a:schemeClr val="bg1"/>
              </a:solidFill>
            </a:endParaRPr>
          </a:p>
          <a:p>
            <a:endParaRPr lang="en-IN" dirty="0">
              <a:solidFill>
                <a:schemeClr val="bg1"/>
              </a:solidFill>
            </a:endParaRPr>
          </a:p>
          <a:p>
            <a:pPr lvl="0" eaLnBrk="0" fontAlgn="base" hangingPunct="0">
              <a:spcBef>
                <a:spcPct val="0"/>
              </a:spcBef>
              <a:spcAft>
                <a:spcPct val="0"/>
              </a:spcAft>
            </a:pPr>
            <a:endParaRPr kumimoji="0" lang="ta-IN" altLang="en-US" sz="2200" b="0" i="0" u="none" strike="noStrike" cap="none" normalizeH="0" baseline="0" dirty="0">
              <a:ln>
                <a:noFill/>
              </a:ln>
              <a:solidFill>
                <a:schemeClr val="bg1"/>
              </a:solidFill>
              <a:effectLst/>
              <a:latin typeface="Times New Roman" panose="02020603050405020304" pitchFamily="18" charset="0"/>
            </a:endParaRPr>
          </a:p>
          <a:p>
            <a:pPr lvl="0" eaLnBrk="0" fontAlgn="base" hangingPunct="0">
              <a:spcBef>
                <a:spcPct val="0"/>
              </a:spcBef>
              <a:spcAft>
                <a:spcPct val="0"/>
              </a:spcAft>
            </a:pPr>
            <a:endParaRPr lang="ta-IN" altLang="en-US" sz="2200" dirty="0">
              <a:solidFill>
                <a:schemeClr val="bg1"/>
              </a:solidFill>
              <a:latin typeface="Times New Roman" panose="02020603050405020304" pitchFamily="18" charset="0"/>
              <a:ea typeface="Times New Roman" panose="02020603050405020304" pitchFamily="18" charset="0"/>
            </a:endParaRPr>
          </a:p>
          <a:p>
            <a:endParaRPr lang="en-IN" sz="2200" b="1" dirty="0">
              <a:solidFill>
                <a:schemeClr val="bg1"/>
              </a:solidFill>
              <a:latin typeface="Times New Roman" panose="02020603050405020304" pitchFamily="18" charset="0"/>
              <a:cs typeface="Times New Roman" panose="02020603050405020304" pitchFamily="18" charset="0"/>
            </a:endParaRPr>
          </a:p>
          <a:p>
            <a:endParaRPr lang="en-IN" dirty="0">
              <a:solidFill>
                <a:schemeClr val="bg1"/>
              </a:solidFill>
            </a:endParaRPr>
          </a:p>
          <a:p>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4097" name="Picture 22614">
            <a:extLst>
              <a:ext uri="{FF2B5EF4-FFF2-40B4-BE49-F238E27FC236}">
                <a16:creationId xmlns:a16="http://schemas.microsoft.com/office/drawing/2014/main" id="{679FE0E2-6FE6-451C-9A70-E2D3DFEFC0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8546965"/>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543339" y="640263"/>
            <a:ext cx="3962400" cy="5254510"/>
          </a:xfrm>
        </p:spPr>
        <p:txBody>
          <a:bodyPr>
            <a:normAutofit/>
          </a:bodyPr>
          <a:lstStyle/>
          <a:p>
            <a:r>
              <a:rPr lang="en-IN" dirty="0"/>
              <a:t>3.4 MERITS AND DEMERITS OF FIXED EXCHANGE RATE</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397403"/>
            <a:ext cx="6653012"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Arial" panose="020B0604020202020204" pitchFamily="34" charset="0"/>
              <a:buChar char="•"/>
            </a:pPr>
            <a:endParaRPr lang="en-IN" sz="2200" dirty="0">
              <a:solidFill>
                <a:schemeClr val="bg1"/>
              </a:solidFill>
              <a:latin typeface="Times New Roman" panose="02020603050405020304" pitchFamily="18" charset="0"/>
              <a:cs typeface="Times New Roman" panose="02020603050405020304" pitchFamily="18" charset="0"/>
            </a:endParaRPr>
          </a:p>
          <a:p>
            <a:r>
              <a:rPr lang="en-IN" sz="2200" b="1" dirty="0">
                <a:solidFill>
                  <a:schemeClr val="bg1"/>
                </a:solidFill>
                <a:latin typeface="Times New Roman" panose="02020603050405020304" pitchFamily="18" charset="0"/>
                <a:cs typeface="Times New Roman" panose="02020603050405020304" pitchFamily="18" charset="0"/>
              </a:rPr>
              <a:t>Demerits and Problems of Fixed Exchange Rate System:</a:t>
            </a:r>
          </a:p>
          <a:p>
            <a:endParaRPr lang="en-IN" sz="2200"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	Fixed exchange rate had however a great flaw in that the countries with a large and persistent balance of payments deficits were losing gold and other foreign assets. This could not go on forever as evidently stock of gold and foreign currencies would have run out. That is why the USA abandoned Bretton Woods System which represented fixed exchange rate system. The other countries facing problem of balance of payment deficit found their international reserves dwindling which forced them to devalue their currency. The devaluation has an inflationary potential.</a:t>
            </a:r>
          </a:p>
          <a:p>
            <a:r>
              <a:rPr lang="en-IN" sz="2200" dirty="0">
                <a:solidFill>
                  <a:schemeClr val="bg1"/>
                </a:solidFill>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en-IN" dirty="0">
              <a:solidFill>
                <a:schemeClr val="bg1"/>
              </a:solidFill>
            </a:endParaRPr>
          </a:p>
          <a:p>
            <a:pPr marL="285750" indent="-285750">
              <a:buFont typeface="Arial" panose="020B0604020202020204" pitchFamily="34" charset="0"/>
              <a:buChar char="•"/>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702393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804671" y="640263"/>
            <a:ext cx="3562613" cy="5254510"/>
          </a:xfrm>
        </p:spPr>
        <p:txBody>
          <a:bodyPr>
            <a:normAutofit/>
          </a:bodyPr>
          <a:lstStyle/>
          <a:p>
            <a:r>
              <a:rPr lang="en-IN" dirty="0"/>
              <a:t>3.1 MEANING AND COMPONENTS IN THE BALANCE OF PAYMENT </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9821A901-794F-4F07-9652-27D1B17F0ECF}"/>
              </a:ext>
            </a:extLst>
          </p:cNvPr>
          <p:cNvSpPr>
            <a:spLocks noChangeArrowheads="1"/>
          </p:cNvSpPr>
          <p:nvPr/>
        </p:nvSpPr>
        <p:spPr bwMode="auto">
          <a:xfrm>
            <a:off x="5404514" y="96322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963227"/>
            <a:ext cx="6537277"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kumimoji="0" lang="en-US" altLang="en-US" sz="2000" b="0" i="0" u="none" strike="noStrike" cap="none" normalizeH="0" baseline="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When the demand and supply of any foreign </a:t>
            </a:r>
            <a:r>
              <a:rPr lang="en-US" altLang="en-US" sz="2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currency in a country in a given time period is equal, it is termed as </a:t>
            </a:r>
            <a:r>
              <a:rPr lang="en-IN" sz="2000" dirty="0">
                <a:solidFill>
                  <a:schemeClr val="bg1"/>
                </a:solidFill>
                <a:latin typeface="Times New Roman" panose="02020603050405020304" pitchFamily="18" charset="0"/>
                <a:cs typeface="Times New Roman" panose="02020603050405020304" pitchFamily="18" charset="0"/>
              </a:rPr>
              <a:t>Equilibrium position' in the balance of payment. While a disequilibrium means that the condition is either deficit or surplus.</a:t>
            </a:r>
          </a:p>
          <a:p>
            <a:endParaRPr lang="en-IN" sz="2000" dirty="0">
              <a:solidFill>
                <a:schemeClr val="bg1"/>
              </a:solidFill>
              <a:latin typeface="Times New Roman" panose="02020603050405020304" pitchFamily="18" charset="0"/>
              <a:cs typeface="Times New Roman" panose="02020603050405020304" pitchFamily="18" charset="0"/>
            </a:endParaRPr>
          </a:p>
          <a:p>
            <a:r>
              <a:rPr lang="en-IN" sz="2000" b="1" dirty="0">
                <a:solidFill>
                  <a:schemeClr val="bg1"/>
                </a:solidFill>
                <a:latin typeface="Times New Roman" panose="02020603050405020304" pitchFamily="18" charset="0"/>
                <a:cs typeface="Times New Roman" panose="02020603050405020304" pitchFamily="18" charset="0"/>
              </a:rPr>
              <a:t> The Equilibrium and Disequilibrium in the Balance of Payments! </a:t>
            </a:r>
            <a:endParaRPr lang="en-IN" sz="2000" dirty="0">
              <a:solidFill>
                <a:schemeClr val="bg1"/>
              </a:solidFill>
              <a:latin typeface="Times New Roman" panose="02020603050405020304" pitchFamily="18" charset="0"/>
              <a:cs typeface="Times New Roman" panose="02020603050405020304" pitchFamily="18" charset="0"/>
            </a:endParaRPr>
          </a:p>
          <a:p>
            <a:r>
              <a:rPr lang="en-IN" sz="2000" dirty="0">
                <a:solidFill>
                  <a:schemeClr val="bg1"/>
                </a:solidFill>
                <a:latin typeface="Times New Roman" panose="02020603050405020304" pitchFamily="18" charset="0"/>
                <a:cs typeface="Times New Roman" panose="02020603050405020304" pitchFamily="18" charset="0"/>
              </a:rPr>
              <a:t>	Before we analyse the causes of disequilibrium in the balance of payments, we would like to explain what is meant by equilibrium in the balance of payments. When we add up all the demand for foreign, currency and all the sources from which it comes, these two amounts are necessarily equal and thus the overall account of the balance of payments necessarily balance or must always be in equilibrium.</a:t>
            </a:r>
          </a:p>
          <a:p>
            <a:r>
              <a:rPr lang="en-IN" sz="2200" dirty="0">
                <a:solidFill>
                  <a:schemeClr val="bg1"/>
                </a:solidFill>
                <a:latin typeface="Times New Roman" panose="02020603050405020304" pitchFamily="18" charset="0"/>
                <a:cs typeface="Times New Roman" panose="02020603050405020304" pitchFamily="18" charset="0"/>
              </a:rPr>
              <a:t> </a:t>
            </a:r>
          </a:p>
          <a:p>
            <a:pPr eaLnBrk="0" fontAlgn="base" hangingPunct="0">
              <a:spcBef>
                <a:spcPct val="0"/>
              </a:spcBef>
              <a:spcAft>
                <a:spcPct val="0"/>
              </a:spcAft>
            </a:pPr>
            <a:endParaRPr kumimoji="0" lang="en-US" altLang="en-US" sz="1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08711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804670" y="640263"/>
            <a:ext cx="3535317" cy="5254510"/>
          </a:xfrm>
        </p:spPr>
        <p:txBody>
          <a:bodyPr>
            <a:normAutofit/>
          </a:bodyPr>
          <a:lstStyle/>
          <a:p>
            <a:r>
              <a:rPr lang="en-IN" dirty="0"/>
              <a:t>3.1 MEANING AND COMPONENTS IN THE BALANCE OF PAYMENT </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9821A901-794F-4F07-9652-27D1B17F0ECF}"/>
              </a:ext>
            </a:extLst>
          </p:cNvPr>
          <p:cNvSpPr>
            <a:spLocks noChangeArrowheads="1"/>
          </p:cNvSpPr>
          <p:nvPr/>
        </p:nvSpPr>
        <p:spPr bwMode="auto">
          <a:xfrm>
            <a:off x="5404514" y="96322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1917336"/>
            <a:ext cx="6537277" cy="3570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IN" sz="2200" dirty="0">
                <a:solidFill>
                  <a:schemeClr val="bg1"/>
                </a:solidFill>
                <a:latin typeface="Times New Roman" panose="02020603050405020304" pitchFamily="18" charset="0"/>
                <a:cs typeface="Times New Roman" panose="02020603050405020304" pitchFamily="18" charset="0"/>
              </a:rPr>
              <a:t>What then do we mean by when we say that the balance of payments of a country is 'in equilibrium or disequilibrium' As a matter of fact, when we speak of equilibrium or disequilibrium in the balance of payments we refer to the balance on those parts of the account which do not include the accommodating items such as borrowing from the IMF, use of SDRs, drawing from the reserves of foreign currencies held by the Central Bank, etc.</a:t>
            </a:r>
          </a:p>
          <a:p>
            <a:endParaRPr kumimoji="0" lang="en-US" altLang="en-US" sz="1000" b="0" i="0" u="none" strike="noStrike" cap="none" normalizeH="0" baseline="0" dirty="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034922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804671" y="640263"/>
            <a:ext cx="3608303" cy="5254510"/>
          </a:xfrm>
        </p:spPr>
        <p:txBody>
          <a:bodyPr>
            <a:normAutofit/>
          </a:bodyPr>
          <a:lstStyle/>
          <a:p>
            <a:r>
              <a:rPr lang="en-IN" dirty="0"/>
              <a:t>3.1 MEANING AND COMPONENTS IN THE BALANCE OF PAYMENT </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1136064"/>
            <a:ext cx="6537277"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IN" sz="2200" dirty="0">
                <a:solidFill>
                  <a:schemeClr val="bg1"/>
                </a:solidFill>
                <a:latin typeface="Times New Roman" panose="02020603050405020304" pitchFamily="18" charset="0"/>
                <a:cs typeface="Times New Roman" panose="02020603050405020304" pitchFamily="18" charset="0"/>
              </a:rPr>
              <a:t>When excluding these accommodating items there is neither deficit nor surplus in the overall balance of payments, it is said to be in equilibrium. When in this sense, there is either deficit or surplus, the balance of payments is said to be in disequilibrium.</a:t>
            </a:r>
            <a:r>
              <a:rPr lang="en-US" altLang="en-US"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The deficit in balance of payments can be financed by drawings from the IMF, use of SDRs, drawings from the reserves of foreign and loan and aid received from abroad. For currencies example in 200102, we added to our foreign exchange reserves to the tune of 11757 million US dollars.</a:t>
            </a:r>
            <a:endParaRPr kumimoji="0" lang="en-US" altLang="en-US"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 </a:t>
            </a:r>
          </a:p>
          <a:p>
            <a:endParaRPr kumimoji="0" lang="en-US" altLang="en-US" sz="1000" b="0" i="0" u="none" strike="noStrike" cap="none" normalizeH="0" baseline="0" dirty="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66419">
            <a:extLst>
              <a:ext uri="{FF2B5EF4-FFF2-40B4-BE49-F238E27FC236}">
                <a16:creationId xmlns:a16="http://schemas.microsoft.com/office/drawing/2014/main" id="{FEE516CA-96DB-436F-BF2D-9210624A1E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75" y="10067925"/>
            <a:ext cx="58102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40565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804671" y="640263"/>
            <a:ext cx="3528790" cy="5254510"/>
          </a:xfrm>
        </p:spPr>
        <p:txBody>
          <a:bodyPr>
            <a:normAutofit/>
          </a:bodyPr>
          <a:lstStyle/>
          <a:p>
            <a:r>
              <a:rPr lang="en-IN" dirty="0"/>
              <a:t>3.1 MEANING AND COMPONENTS IN THE BALANCE OF PAYMENT </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1982450"/>
            <a:ext cx="6537277"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IN" sz="2200" dirty="0">
                <a:solidFill>
                  <a:schemeClr val="bg1"/>
                </a:solidFill>
                <a:latin typeface="Times New Roman" panose="02020603050405020304" pitchFamily="18" charset="0"/>
                <a:cs typeface="Times New Roman" panose="02020603050405020304" pitchFamily="18" charset="0"/>
              </a:rPr>
              <a:t>However for previous several years India's balance of payment on current account was in deficit. To finance the deficits India borrowed from IMF or from other countries o even resorted to commercial borrowing from abroad. But India's balance of payments for the year 2001-02 was favourable.</a:t>
            </a:r>
          </a:p>
          <a:p>
            <a:endParaRPr lang="en-IN" sz="2200" dirty="0">
              <a:solidFill>
                <a:schemeClr val="bg1"/>
              </a:solidFill>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66419">
            <a:extLst>
              <a:ext uri="{FF2B5EF4-FFF2-40B4-BE49-F238E27FC236}">
                <a16:creationId xmlns:a16="http://schemas.microsoft.com/office/drawing/2014/main" id="{FEE516CA-96DB-436F-BF2D-9210624A1E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75" y="10067925"/>
            <a:ext cx="58102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406333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804671" y="640263"/>
            <a:ext cx="3595051" cy="5254510"/>
          </a:xfrm>
        </p:spPr>
        <p:txBody>
          <a:bodyPr>
            <a:normAutofit/>
          </a:bodyPr>
          <a:lstStyle/>
          <a:p>
            <a:r>
              <a:rPr lang="en-IN" dirty="0"/>
              <a:t>3.1 MEANING AND COMPONENTS IN THE BALANCE OF PAYMENT </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1136065"/>
            <a:ext cx="6537277"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IN" sz="2200" b="1" dirty="0">
                <a:solidFill>
                  <a:schemeClr val="bg1"/>
                </a:solidFill>
                <a:latin typeface="Times New Roman" panose="02020603050405020304" pitchFamily="18" charset="0"/>
                <a:cs typeface="Times New Roman" panose="02020603050405020304" pitchFamily="18" charset="0"/>
              </a:rPr>
              <a:t>Basic Balance of Payments, Autonomous Items and Accommodating Items:</a:t>
            </a:r>
          </a:p>
          <a:p>
            <a:endParaRPr lang="en-IN" sz="2200" dirty="0">
              <a:solidFill>
                <a:schemeClr val="bg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sz="2200" dirty="0">
                <a:solidFill>
                  <a:schemeClr val="bg1"/>
                </a:solidFill>
                <a:latin typeface="Times New Roman" panose="02020603050405020304" pitchFamily="18" charset="0"/>
                <a:cs typeface="Times New Roman" panose="02020603050405020304" pitchFamily="18" charset="0"/>
              </a:rPr>
              <a:t>However, a more important and popular concept of balance of payments equilibrium has been of basic balance. The concept of basic balance is based upon the idea of autonomous items in the balance of payments. The autonomous items in the balance of payments are those items which cannot be influenced or changed so easily or quickly by the Government and they are determined by some long-term factors.</a:t>
            </a:r>
          </a:p>
          <a:p>
            <a:endParaRPr lang="en-IN" sz="2200" dirty="0">
              <a:solidFill>
                <a:schemeClr val="bg1"/>
              </a:solidFill>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735800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804671" y="640263"/>
            <a:ext cx="3581799" cy="5254510"/>
          </a:xfrm>
        </p:spPr>
        <p:txBody>
          <a:bodyPr>
            <a:normAutofit/>
          </a:bodyPr>
          <a:lstStyle/>
          <a:p>
            <a:r>
              <a:rPr lang="en-IN" dirty="0"/>
              <a:t>3.1 MEANING AND COMPONENTS IN THE BALANCE OF PAYMENT </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966787"/>
            <a:ext cx="6537277"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sz="2200" dirty="0">
              <a:solidFill>
                <a:schemeClr val="bg1"/>
              </a:solidFill>
              <a:latin typeface="Times New Roman" panose="02020603050405020304" pitchFamily="18" charset="0"/>
              <a:cs typeface="Times New Roman" panose="02020603050405020304" pitchFamily="18" charset="0"/>
            </a:endParaRPr>
          </a:p>
          <a:p>
            <a:r>
              <a:rPr lang="en-IN" sz="2200" dirty="0">
                <a:solidFill>
                  <a:schemeClr val="bg1"/>
                </a:solidFill>
                <a:latin typeface="Times New Roman" panose="02020603050405020304" pitchFamily="18" charset="0"/>
                <a:cs typeface="Times New Roman" panose="02020603050405020304" pitchFamily="18" charset="0"/>
              </a:rPr>
              <a:t>	In this concept of basic balance, besides the items in the current account, the long term capital movements both on private or Government account contained in the capital- account balance of payments are regarded as autonomous. On the other hand, in the capital account short-term capital movements such as borrowing from IMF or Central Banks of other countries, drawings from SDR, change in foreign exchange reserves are transitory and of accommodating nature and are therefore excluded from the concept of basic balance or of equilibrium.</a:t>
            </a:r>
          </a:p>
          <a:p>
            <a:endParaRPr lang="en-IN" sz="2200" dirty="0">
              <a:solidFill>
                <a:schemeClr val="bg1"/>
              </a:solidFill>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89744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FE20B6-C5DB-4422-BEFC-EA15303BE728}"/>
              </a:ext>
            </a:extLst>
          </p:cNvPr>
          <p:cNvSpPr>
            <a:spLocks noGrp="1"/>
          </p:cNvSpPr>
          <p:nvPr>
            <p:ph type="title"/>
          </p:nvPr>
        </p:nvSpPr>
        <p:spPr>
          <a:xfrm>
            <a:off x="804671" y="640263"/>
            <a:ext cx="3621555" cy="5254510"/>
          </a:xfrm>
        </p:spPr>
        <p:txBody>
          <a:bodyPr>
            <a:normAutofit/>
          </a:bodyPr>
          <a:lstStyle/>
          <a:p>
            <a:r>
              <a:rPr lang="en-IN" dirty="0"/>
              <a:t>3.1 MEANING AND COMPONENTS IN THE BALANCE OF PAYMENT </a:t>
            </a:r>
          </a:p>
        </p:txBody>
      </p:sp>
      <p:pic>
        <p:nvPicPr>
          <p:cNvPr id="2049" name="Picture 3528">
            <a:extLst>
              <a:ext uri="{FF2B5EF4-FFF2-40B4-BE49-F238E27FC236}">
                <a16:creationId xmlns:a16="http://schemas.microsoft.com/office/drawing/2014/main" id="{45ECDA09-47E1-4D86-AC3F-119E59419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514" y="1384233"/>
            <a:ext cx="9525"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1233B7A-EBE3-4DD8-A1A9-386B49BCA9FC}"/>
              </a:ext>
            </a:extLst>
          </p:cNvPr>
          <p:cNvSpPr>
            <a:spLocks noChangeArrowheads="1"/>
          </p:cNvSpPr>
          <p:nvPr/>
        </p:nvSpPr>
        <p:spPr bwMode="auto">
          <a:xfrm>
            <a:off x="5181179" y="1151453"/>
            <a:ext cx="6653012"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sz="2200" dirty="0">
              <a:solidFill>
                <a:schemeClr val="bg1"/>
              </a:solidFill>
              <a:latin typeface="Times New Roman" panose="02020603050405020304" pitchFamily="18" charset="0"/>
              <a:cs typeface="Times New Roman" panose="02020603050405020304" pitchFamily="18" charset="0"/>
            </a:endParaRPr>
          </a:p>
          <a:p>
            <a:r>
              <a:rPr lang="en-IN" sz="2000" b="1" dirty="0">
                <a:solidFill>
                  <a:schemeClr val="bg1"/>
                </a:solidFill>
                <a:latin typeface="Times New Roman" panose="02020603050405020304" pitchFamily="18" charset="0"/>
                <a:cs typeface="Times New Roman" panose="02020603050405020304" pitchFamily="18" charset="0"/>
              </a:rPr>
              <a:t>The concept of balance of payments in the sense of basic balance can be represented by the following equation:</a:t>
            </a:r>
          </a:p>
          <a:p>
            <a:endParaRPr lang="en-IN" sz="2000" dirty="0">
              <a:solidFill>
                <a:schemeClr val="bg1"/>
              </a:solidFill>
              <a:latin typeface="Times New Roman" panose="02020603050405020304" pitchFamily="18" charset="0"/>
              <a:cs typeface="Times New Roman" panose="02020603050405020304" pitchFamily="18" charset="0"/>
            </a:endParaRPr>
          </a:p>
          <a:p>
            <a:r>
              <a:rPr lang="en-IN" sz="2000" dirty="0">
                <a:solidFill>
                  <a:schemeClr val="bg1"/>
                </a:solidFill>
                <a:latin typeface="Times New Roman" panose="02020603050405020304" pitchFamily="18" charset="0"/>
                <a:cs typeface="Times New Roman" panose="02020603050405020304" pitchFamily="18" charset="0"/>
              </a:rPr>
              <a:t>(X-M) + LTC = O</a:t>
            </a:r>
          </a:p>
          <a:p>
            <a:endParaRPr lang="en-IN" sz="2000" dirty="0">
              <a:solidFill>
                <a:schemeClr val="bg1"/>
              </a:solidFill>
              <a:latin typeface="Times New Roman" panose="02020603050405020304" pitchFamily="18" charset="0"/>
              <a:cs typeface="Times New Roman" panose="02020603050405020304" pitchFamily="18" charset="0"/>
            </a:endParaRPr>
          </a:p>
          <a:p>
            <a:r>
              <a:rPr lang="en-IN" sz="2000" dirty="0">
                <a:solidFill>
                  <a:schemeClr val="bg1"/>
                </a:solidFill>
                <a:latin typeface="Times New Roman" panose="02020603050405020304" pitchFamily="18" charset="0"/>
                <a:cs typeface="Times New Roman" panose="02020603050405020304" pitchFamily="18" charset="0"/>
              </a:rPr>
              <a:t>	Where X stands for exports including invisible items.</a:t>
            </a:r>
          </a:p>
          <a:p>
            <a:r>
              <a:rPr lang="en-IN" sz="2000" dirty="0">
                <a:solidFill>
                  <a:schemeClr val="bg1"/>
                </a:solidFill>
                <a:latin typeface="Times New Roman" panose="02020603050405020304" pitchFamily="18" charset="0"/>
                <a:cs typeface="Times New Roman" panose="02020603050405020304" pitchFamily="18" charset="0"/>
              </a:rPr>
              <a:t>M stands for imports including É invisible items. LTC stands for long-term capital movements. If  (X- M) is positive (i.e., X &gt; M). then for balance of payments to be in equilibrium, LTC will be negative and equal to (XM). This implies that there will be net capital outflow. On the other hand, if M &gt; X, then for the balance of payments to be in equilibrium LTC must be positive </a:t>
            </a:r>
          </a:p>
          <a:p>
            <a:endParaRPr kumimoji="0" lang="en-US" altLang="en-US" sz="1000" b="0" i="0" u="none" strike="noStrike" cap="none" normalizeH="0" baseline="0" dirty="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8" name="Picture 5461">
            <a:extLst>
              <a:ext uri="{FF2B5EF4-FFF2-40B4-BE49-F238E27FC236}">
                <a16:creationId xmlns:a16="http://schemas.microsoft.com/office/drawing/2014/main" id="{A3F53B9E-6EED-47FD-88C9-FA0870F09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2954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754418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1329</Words>
  <Application>Microsoft Office PowerPoint</Application>
  <PresentationFormat>Widescreen</PresentationFormat>
  <Paragraphs>144</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Arial Black</vt:lpstr>
      <vt:lpstr>Calibri</vt:lpstr>
      <vt:lpstr>Calibri Light</vt:lpstr>
      <vt:lpstr>Latha</vt:lpstr>
      <vt:lpstr>Times New Roman</vt:lpstr>
      <vt:lpstr>Office Theme</vt:lpstr>
      <vt:lpstr>UNIT – 3 </vt:lpstr>
      <vt:lpstr>3.1 MEANING AND COMPONENTS IN THE BALANCE OF PAYMENT </vt:lpstr>
      <vt:lpstr>3.1 MEANING AND COMPONENTS IN THE BALANCE OF PAYMENT </vt:lpstr>
      <vt:lpstr>3.1 MEANING AND COMPONENTS IN THE BALANCE OF PAYMENT </vt:lpstr>
      <vt:lpstr>3.1 MEANING AND COMPONENTS IN THE BALANCE OF PAYMENT </vt:lpstr>
      <vt:lpstr>3.1 MEANING AND COMPONENTS IN THE BALANCE OF PAYMENT </vt:lpstr>
      <vt:lpstr>3.1 MEANING AND COMPONENTS IN THE BALANCE OF PAYMENT </vt:lpstr>
      <vt:lpstr>3.1 MEANING AND COMPONENTS IN THE BALANCE OF PAYMENT </vt:lpstr>
      <vt:lpstr>3.1 MEANING AND COMPONENTS IN THE BALANCE OF PAYMENT </vt:lpstr>
      <vt:lpstr>3.2 CAUSES AND MEASURES TO CORRECT BOP DISEQUILIBRIUM</vt:lpstr>
      <vt:lpstr>3.2 CAUSES AND MEASURES TO CORRECT BOP DISEQUILIBRIUM</vt:lpstr>
      <vt:lpstr>3.2 CAUSES AND MEASURES TO CORRECT BOP DISEQUILIBRIUM</vt:lpstr>
      <vt:lpstr>3.3 PROCESS OF ADJUSTMENT UNDER GOLD STANDARD AND FIXED EXCHANGE RATE</vt:lpstr>
      <vt:lpstr>3.3 PROCESS OF ADJUSTMENT UNDER GOLD STANDARD AND FIXED EXCHANGE RATE</vt:lpstr>
      <vt:lpstr>3.3 PROCESS OF ADJUSTMENT UNDER GOLD STANDARD AND FIXED EXCHANGE RATE</vt:lpstr>
      <vt:lpstr>3.3 PROCESS OF ADJUSTMENT UNDER GOLD STANDARD AND FIXED EXCHANGE RATE</vt:lpstr>
      <vt:lpstr>3.3 PROCESS OF ADJUSTMENT UNDER GOLD STANDARD AND FIXED EXCHANGE RATE</vt:lpstr>
      <vt:lpstr>3.3 PROCESS OF ADJUSTMENT UNDER GOLD STANDARD AND FIXED EXCHANGE RATE</vt:lpstr>
      <vt:lpstr>3.3 PROCESS OF ADJUSTMENT UNDER GOLD STANDARD AND FIXED EXCHANGE RATE</vt:lpstr>
      <vt:lpstr>3.4 MERITS AND DEMERITS OF FIXED EXCHANGE RATE</vt:lpstr>
      <vt:lpstr>3.4 MERITS AND DEMERITS OF FIXED EXCHANGE RATE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 3</dc:title>
  <dc:creator>ELCOT</dc:creator>
  <cp:lastModifiedBy>ELCOT</cp:lastModifiedBy>
  <cp:revision>14</cp:revision>
  <dcterms:created xsi:type="dcterms:W3CDTF">2020-12-04T07:23:49Z</dcterms:created>
  <dcterms:modified xsi:type="dcterms:W3CDTF">2020-12-04T13:04:13Z</dcterms:modified>
</cp:coreProperties>
</file>